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ED1033-97FE-6E80-04B5-6E677AD1F2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EA0D673-C338-850E-EE48-8BEF90E999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3FD4D70-1418-CCA4-A597-C7F706B6B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B23F5-8B58-4A14-AF11-3DACADF35FC5}" type="datetimeFigureOut">
              <a:rPr lang="en-US" smtClean="0"/>
              <a:t>7/22/2025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476557F-6A35-8BCE-FC23-1EB4A767B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75CC828-53BC-E677-83A0-CE6F7A573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41657-2F46-4D6A-89E0-A0B177F753B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62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8F7CCF-923F-C223-CAFF-C0C2299B1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C45CE74-6F8E-13D6-9B5D-B25F55D1D9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49C1DE2-EEF4-0CED-B215-61B9D382F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B23F5-8B58-4A14-AF11-3DACADF35FC5}" type="datetimeFigureOut">
              <a:rPr lang="en-US" smtClean="0"/>
              <a:t>7/22/2025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AA7D669-5065-7CDC-A008-7BD3190DA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2419C6C-47E2-A279-7DCD-64839845A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41657-2F46-4D6A-89E0-A0B177F753B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7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6E73650-AF57-28D2-E5A1-E11897E6C2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B844AB7-E829-FFFD-FAD8-123B9B92E5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EF34D05-CF7D-3E1E-9303-E5A8CDDB94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B23F5-8B58-4A14-AF11-3DACADF35FC5}" type="datetimeFigureOut">
              <a:rPr lang="en-US" smtClean="0"/>
              <a:t>7/22/2025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6C640D4-EAD8-9CA0-8F56-61EA7D9EB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3E7563F-C69B-BC19-750C-F6862AA6F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41657-2F46-4D6A-89E0-A0B177F753B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600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75C2119-6D5E-583E-9EF9-9B22E7A6E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D64F2FD-7342-849B-0CA8-9730362295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979A6D8-F083-ED53-686F-F6440EE2FF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B23F5-8B58-4A14-AF11-3DACADF35FC5}" type="datetimeFigureOut">
              <a:rPr lang="en-US" smtClean="0"/>
              <a:t>7/22/2025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C4A80F9-3C80-603A-3205-4E269A1FAC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C707A55-3E81-23D9-7A2F-243E1DFB8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41657-2F46-4D6A-89E0-A0B177F753B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417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7F83A1-363D-CEE9-0438-7939202F1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A7A9F64-5144-8CA2-15B4-DBDC52A456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8BDB813-3417-697B-1944-D7844912C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B23F5-8B58-4A14-AF11-3DACADF35FC5}" type="datetimeFigureOut">
              <a:rPr lang="en-US" smtClean="0"/>
              <a:t>7/22/2025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FEC3411-F2F4-0144-47AD-97125C1C2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9B0E931-2644-F45C-EA08-020242501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41657-2F46-4D6A-89E0-A0B177F753B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193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37A2033-4EDC-30B2-725C-298559CCBB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D6857BB-197E-F644-1F16-F29A4577F8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0259EAD-9429-55B7-52E3-7017EDB664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D0D08BE-E026-FA45-F4D8-40125E53E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B23F5-8B58-4A14-AF11-3DACADF35FC5}" type="datetimeFigureOut">
              <a:rPr lang="en-US" smtClean="0"/>
              <a:t>7/22/2025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048F39B-A340-F516-5227-C4F147171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314ACB6-A387-68D0-294C-766BDA5CC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41657-2F46-4D6A-89E0-A0B177F753B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838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40E127-6EA1-DC5C-99BC-7040A5A60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C6FA4D6-B6DB-F636-1EE7-52BFF43F6E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605F82B-F5C6-EFBA-FF45-283B7BFE4A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E4B1FC73-3C67-99FE-69C3-A0FF301B9F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5ECBCCA-0D37-801A-39E4-411A8B8ADE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8E92EAB8-264B-053A-F2DE-B4419F6BDC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B23F5-8B58-4A14-AF11-3DACADF35FC5}" type="datetimeFigureOut">
              <a:rPr lang="en-US" smtClean="0"/>
              <a:t>7/22/2025</a:t>
            </a:fld>
            <a:endParaRPr lang="en-U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BE9CA16B-5798-ADB0-70C0-9E0F39F4D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9557A5AD-EA2D-511C-AC54-6E1A4FB0A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41657-2F46-4D6A-89E0-A0B177F753B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974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8F002C8-FB9C-1AA6-659A-BEBB04427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ABEFC9E5-C087-55B2-E61D-C6A0F55D6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B23F5-8B58-4A14-AF11-3DACADF35FC5}" type="datetimeFigureOut">
              <a:rPr lang="en-US" smtClean="0"/>
              <a:t>7/22/2025</a:t>
            </a:fld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88302EE-1B29-7A43-388C-B5F21E6D9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EE5EEE79-CAC4-6090-FCDE-AF7DDAE12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41657-2F46-4D6A-89E0-A0B177F753B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873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46D55819-0F1A-EC31-FABE-51F77800B6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B23F5-8B58-4A14-AF11-3DACADF35FC5}" type="datetimeFigureOut">
              <a:rPr lang="en-US" smtClean="0"/>
              <a:t>7/22/2025</a:t>
            </a:fld>
            <a:endParaRPr lang="en-U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E0A9134-3F7A-FD40-3B56-5A8D050C3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AD47E41-7819-EA78-1788-9E23C23B5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41657-2F46-4D6A-89E0-A0B177F753B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901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262E13-637B-921E-D23D-87A0E1817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249E956-E96D-3864-F68D-DF7C1C6BF4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2C18DB4-31D5-2270-C060-44E87AD9C8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890372B-DE08-D1F5-B69F-AFC29E5DA3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B23F5-8B58-4A14-AF11-3DACADF35FC5}" type="datetimeFigureOut">
              <a:rPr lang="en-US" smtClean="0"/>
              <a:t>7/22/2025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7A95E86-1B97-B668-F351-C379E6906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B373A76-DD99-1F56-6D6D-1C62ABFB7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41657-2F46-4D6A-89E0-A0B177F753B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612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79BFF1-F845-C396-4353-851455D669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9D9497C0-0BDD-CA90-2B58-7280B53008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F353F81-C00D-9D1B-285F-62B5DBF289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010B754-E783-8818-1EDA-42BB02F3A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B23F5-8B58-4A14-AF11-3DACADF35FC5}" type="datetimeFigureOut">
              <a:rPr lang="en-US" smtClean="0"/>
              <a:t>7/22/2025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3E381D4-0572-4C84-939F-CAFBEE362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B1FFE52-477E-A849-8E12-A711FF859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41657-2F46-4D6A-89E0-A0B177F753B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380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988BEDF-4B3A-20F6-BB6E-177977B1DD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F84FFFC-CF86-DFE8-70E5-9D3FBBEE0A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92175DE-88CA-5072-8121-ED42D2F775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8AB23F5-8B58-4A14-AF11-3DACADF35FC5}" type="datetimeFigureOut">
              <a:rPr lang="en-US" smtClean="0"/>
              <a:t>7/22/2025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32A2DC8-FF23-30DA-1E94-8574588924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281AFCA-7E00-E77B-B39E-93083ABB67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5D41657-2F46-4D6A-89E0-A0B177F753B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569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71152C05-E612-EB95-31ED-C32818556CC6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-20000" contrast="40000"/>
          </a:blip>
          <a:stretch>
            <a:fillRect/>
          </a:stretch>
        </p:blipFill>
        <p:spPr>
          <a:xfrm>
            <a:off x="3169685" y="-13599"/>
            <a:ext cx="5852629" cy="668871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77A19DE-643C-1C90-1799-77EE06384A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3207195"/>
            <a:ext cx="9144000" cy="2387600"/>
          </a:xfrm>
        </p:spPr>
        <p:txBody>
          <a:bodyPr/>
          <a:lstStyle/>
          <a:p>
            <a:br>
              <a:rPr lang="es-MX" noProof="0" dirty="0"/>
            </a:br>
            <a:r>
              <a:rPr lang="es-MX" noProof="0" dirty="0"/>
              <a:t> Capacitación a empresas</a:t>
            </a:r>
          </a:p>
        </p:txBody>
      </p:sp>
    </p:spTree>
    <p:extLst>
      <p:ext uri="{BB962C8B-B14F-4D97-AF65-F5344CB8AC3E}">
        <p14:creationId xmlns:p14="http://schemas.microsoft.com/office/powerpoint/2010/main" val="1776128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0EE6B502-1EF4-E021-4C85-D5E221398A4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40000" contrast="-40000"/>
          </a:blip>
          <a:stretch>
            <a:fillRect/>
          </a:stretch>
        </p:blipFill>
        <p:spPr>
          <a:xfrm>
            <a:off x="3169685" y="-13599"/>
            <a:ext cx="5852629" cy="668871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4EEA733C-6088-6CB7-6761-5697688CF0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16203"/>
          </a:xfrm>
        </p:spPr>
        <p:txBody>
          <a:bodyPr/>
          <a:lstStyle/>
          <a:p>
            <a:r>
              <a:rPr lang="es-MX" b="1" dirty="0"/>
              <a:t>Acerca de Más Idiomas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C8D67B-408A-77BF-B8AE-E6B8AAAF2A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1328"/>
            <a:ext cx="10515600" cy="4695635"/>
          </a:xfrm>
        </p:spPr>
        <p:txBody>
          <a:bodyPr>
            <a:normAutofit lnSpcReduction="10000"/>
          </a:bodyPr>
          <a:lstStyle/>
          <a:p>
            <a:r>
              <a:rPr lang="es-MX" dirty="0"/>
              <a:t>Más Idiomas es una empresa especializada en capacitación lingüística personalizada, con enfoque en cursos diseñados a la medida.</a:t>
            </a:r>
          </a:p>
          <a:p>
            <a:r>
              <a:rPr lang="es-MX" dirty="0"/>
              <a:t>Nuestro objetivo es ofrecer soluciones honestas, realistas y efectivas para empresas y personas que requieren desarrollar competencias en idiomas.</a:t>
            </a:r>
          </a:p>
          <a:p>
            <a:r>
              <a:rPr lang="es-MX" dirty="0"/>
              <a:t>Nos comprometemos a evaluar el nivel inicial de cada estudiante y diseñar programas alineados a las necesidades y metas específicas del cliente.</a:t>
            </a:r>
          </a:p>
          <a:p>
            <a:r>
              <a:rPr lang="es-MX" dirty="0"/>
              <a:t>Contamos con más de 25 años de experiencia en el sector y un equipo sólido de instructores altamente capacitados, lo que respalda la calidad y efectividad de nuestros servicios.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836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521A28-93B7-02A3-C9FE-2C1315BA1C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FE85F143-5840-6E59-7CC2-169B116A7856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40000" contrast="-40000"/>
          </a:blip>
          <a:stretch>
            <a:fillRect/>
          </a:stretch>
        </p:blipFill>
        <p:spPr>
          <a:xfrm>
            <a:off x="3169685" y="-13599"/>
            <a:ext cx="5852629" cy="668871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DDFF8C1E-CC1E-C3D8-E480-061C57E138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2343"/>
          </a:xfrm>
        </p:spPr>
        <p:txBody>
          <a:bodyPr>
            <a:normAutofit/>
          </a:bodyPr>
          <a:lstStyle/>
          <a:p>
            <a:r>
              <a:rPr lang="es-MX" b="1" dirty="0"/>
              <a:t>Tipos de Cursos para Empresas</a:t>
            </a:r>
            <a:endParaRPr lang="en-US" b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A696037-3B47-F08D-AEB1-1273DF94A7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27468"/>
            <a:ext cx="5181600" cy="484949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s-MX" b="1" dirty="0"/>
              <a:t>Cursos Individuales (Personalizados)</a:t>
            </a:r>
          </a:p>
          <a:p>
            <a:r>
              <a:rPr lang="es-MX" dirty="0"/>
              <a:t>Diseñados para ejecutivos junior hasta niveles directivos.</a:t>
            </a:r>
          </a:p>
          <a:p>
            <a:r>
              <a:rPr lang="es-MX" dirty="0"/>
              <a:t>Enfocados en objetivos específicos como:</a:t>
            </a:r>
          </a:p>
          <a:p>
            <a:pPr lvl="1"/>
            <a:r>
              <a:rPr lang="es-MX" dirty="0"/>
              <a:t>Adquisición del idioma</a:t>
            </a:r>
          </a:p>
          <a:p>
            <a:pPr lvl="1"/>
            <a:r>
              <a:rPr lang="es-MX" dirty="0"/>
              <a:t>Desarrollo de habilidades comunicativas</a:t>
            </a:r>
          </a:p>
          <a:p>
            <a:pPr lvl="1"/>
            <a:r>
              <a:rPr lang="es-MX" dirty="0"/>
              <a:t>Preparación práctica para presentaciones, reuniones o entrevistas</a:t>
            </a:r>
          </a:p>
          <a:p>
            <a:r>
              <a:rPr lang="es-MX" dirty="0"/>
              <a:t>Horarios y frecuencia flexibles (ej. dos sesiones semanales de 45 minutos a las 8:00 a.m.)</a:t>
            </a:r>
          </a:p>
          <a:p>
            <a:r>
              <a:rPr lang="es-MX" dirty="0"/>
              <a:t>Posibilidad de reprogramar o recorrer clases, conforme al reglamento de Más Idiomas.</a:t>
            </a:r>
          </a:p>
          <a:p>
            <a:r>
              <a:rPr lang="es-MX" dirty="0"/>
              <a:t>Paquetes disponibles desde </a:t>
            </a:r>
            <a:r>
              <a:rPr lang="es-MX" b="1" dirty="0"/>
              <a:t>8 sesiones al mes</a:t>
            </a:r>
            <a:r>
              <a:rPr lang="es-MX" dirty="0"/>
              <a:t>.</a:t>
            </a: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15DA8894-3742-6624-E8FF-C63CD38FC2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327468"/>
            <a:ext cx="5181600" cy="484949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s-MX" b="1" dirty="0"/>
              <a:t>Cursos Grupales</a:t>
            </a:r>
          </a:p>
          <a:p>
            <a:r>
              <a:rPr lang="es-MX" dirty="0"/>
              <a:t>Recomendados para personal operativo, administrativo y directivo.</a:t>
            </a:r>
          </a:p>
          <a:p>
            <a:r>
              <a:rPr lang="es-MX" dirty="0"/>
              <a:t>Grupos organizados por nivel de dominio del idioma.</a:t>
            </a:r>
          </a:p>
          <a:p>
            <a:r>
              <a:rPr lang="es-MX" dirty="0"/>
              <a:t>Horario fijo y frecuencia establecida; las modificaciones son excepcionales y requieren acuerdo previo.</a:t>
            </a:r>
          </a:p>
          <a:p>
            <a:r>
              <a:rPr lang="es-MX" dirty="0"/>
              <a:t>Programa estructurado con avance común para todos los participantes.</a:t>
            </a:r>
          </a:p>
          <a:p>
            <a:r>
              <a:rPr lang="es-MX" dirty="0"/>
              <a:t>Beneficios clave:</a:t>
            </a:r>
          </a:p>
          <a:p>
            <a:pPr lvl="1"/>
            <a:r>
              <a:rPr lang="es-MX" b="1" dirty="0"/>
              <a:t>Optimización de tiempo y recursos</a:t>
            </a:r>
            <a:endParaRPr lang="es-MX" dirty="0"/>
          </a:p>
          <a:p>
            <a:pPr lvl="1"/>
            <a:r>
              <a:rPr lang="es-MX" b="1" dirty="0"/>
              <a:t>Fortalecimiento del trabajo en equipo y la convivencia laboral</a:t>
            </a:r>
            <a:endParaRPr lang="es-MX" dirty="0"/>
          </a:p>
          <a:p>
            <a:r>
              <a:rPr lang="es-MX" dirty="0"/>
              <a:t>Paquetes disponibles desde </a:t>
            </a:r>
            <a:r>
              <a:rPr lang="es-MX" b="1" dirty="0"/>
              <a:t>8 sesiones al mes</a:t>
            </a:r>
            <a:r>
              <a:rPr lang="es-MX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40887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A41832-E5D0-B277-12F0-7D8AAE32AD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4BA4E01F-4B7A-CD35-CFF0-EF4C9B6D7E9C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40000" contrast="-40000"/>
          </a:blip>
          <a:stretch>
            <a:fillRect/>
          </a:stretch>
        </p:blipFill>
        <p:spPr>
          <a:xfrm>
            <a:off x="3169685" y="-13599"/>
            <a:ext cx="5852629" cy="668871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DD6A9541-E502-BE90-21F8-5AF3A919D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16203"/>
          </a:xfrm>
        </p:spPr>
        <p:txBody>
          <a:bodyPr>
            <a:normAutofit fontScale="90000"/>
          </a:bodyPr>
          <a:lstStyle/>
          <a:p>
            <a:r>
              <a:rPr lang="es-MX" b="1" dirty="0"/>
              <a:t>Avance Académico y Reportes de Seguimiento</a:t>
            </a:r>
            <a:endParaRPr lang="en-US" b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80ED6C9-05F0-94E2-1D16-D55E0D2C45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1328"/>
            <a:ext cx="10515600" cy="4695635"/>
          </a:xfrm>
        </p:spPr>
        <p:txBody>
          <a:bodyPr>
            <a:normAutofit lnSpcReduction="10000"/>
          </a:bodyPr>
          <a:lstStyle/>
          <a:p>
            <a:r>
              <a:rPr lang="es-MX" dirty="0"/>
              <a:t>El </a:t>
            </a:r>
            <a:r>
              <a:rPr lang="es-MX" b="1" dirty="0"/>
              <a:t>avance del alumno está directamente relacionado</a:t>
            </a:r>
            <a:r>
              <a:rPr lang="es-MX" dirty="0"/>
              <a:t> con la frecuencia y constancia en las clases.</a:t>
            </a:r>
          </a:p>
          <a:p>
            <a:r>
              <a:rPr lang="es-MX" dirty="0"/>
              <a:t>Al finalizar cada unidad se aplica una </a:t>
            </a:r>
            <a:r>
              <a:rPr lang="es-MX" b="1" dirty="0"/>
              <a:t>evaluación</a:t>
            </a:r>
            <a:r>
              <a:rPr lang="es-MX" dirty="0"/>
              <a:t>, que permite generar:</a:t>
            </a:r>
          </a:p>
          <a:p>
            <a:pPr lvl="1"/>
            <a:r>
              <a:rPr lang="es-MX" dirty="0"/>
              <a:t>Reportes de avance por </a:t>
            </a:r>
            <a:r>
              <a:rPr lang="es-MX" b="1" dirty="0"/>
              <a:t>grupo</a:t>
            </a:r>
            <a:r>
              <a:rPr lang="es-MX" dirty="0"/>
              <a:t> y por </a:t>
            </a:r>
            <a:r>
              <a:rPr lang="es-MX" b="1" dirty="0"/>
              <a:t>alumno</a:t>
            </a:r>
            <a:endParaRPr lang="es-MX" dirty="0"/>
          </a:p>
          <a:p>
            <a:pPr lvl="1"/>
            <a:r>
              <a:rPr lang="es-MX" b="1" dirty="0"/>
              <a:t>Registro de asistencia</a:t>
            </a:r>
            <a:endParaRPr lang="es-MX" dirty="0"/>
          </a:p>
          <a:p>
            <a:pPr lvl="1"/>
            <a:r>
              <a:rPr lang="es-MX" dirty="0"/>
              <a:t>Reporte de </a:t>
            </a:r>
            <a:r>
              <a:rPr lang="es-MX" b="1" dirty="0"/>
              <a:t>recuperación de sesiones</a:t>
            </a:r>
            <a:endParaRPr lang="es-MX" dirty="0"/>
          </a:p>
          <a:p>
            <a:r>
              <a:rPr lang="es-MX" dirty="0"/>
              <a:t>En caso de </a:t>
            </a:r>
            <a:r>
              <a:rPr lang="es-MX" b="1" dirty="0"/>
              <a:t>ausencias justificadas</a:t>
            </a:r>
            <a:r>
              <a:rPr lang="es-MX" dirty="0"/>
              <a:t> (por viajes, juntas, carga de trabajo, etc.), y si el alumno no pudo conectarse ni revisar la grabación:</a:t>
            </a:r>
          </a:p>
          <a:p>
            <a:pPr lvl="1"/>
            <a:r>
              <a:rPr lang="es-MX" dirty="0"/>
              <a:t>Se puede solicitar una </a:t>
            </a:r>
            <a:r>
              <a:rPr lang="es-MX" b="1" dirty="0"/>
              <a:t>sesión de apoyo adicional vía Zoom</a:t>
            </a:r>
            <a:r>
              <a:rPr lang="es-MX" dirty="0"/>
              <a:t> para regularizar conocimientos antes de la evaluación.</a:t>
            </a:r>
          </a:p>
        </p:txBody>
      </p:sp>
    </p:spTree>
    <p:extLst>
      <p:ext uri="{BB962C8B-B14F-4D97-AF65-F5344CB8AC3E}">
        <p14:creationId xmlns:p14="http://schemas.microsoft.com/office/powerpoint/2010/main" val="885354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25C1E2-532C-7575-966A-55EDB71730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3B9214BE-C131-FFF3-2D53-1015C2D9315D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40000" contrast="-40000"/>
          </a:blip>
          <a:stretch>
            <a:fillRect/>
          </a:stretch>
        </p:blipFill>
        <p:spPr>
          <a:xfrm>
            <a:off x="3169685" y="-13599"/>
            <a:ext cx="5852629" cy="668871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52D0E08-BBBE-1BE7-A01C-E6DEDC8A5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000" b="1" dirty="0"/>
              <a:t>Materiales Didácticos para Cursos en Empresas</a:t>
            </a:r>
            <a:endParaRPr lang="en-US" sz="4000" b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C4356D-15E5-7ECA-22DE-7358681FADC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s-MX" b="1" dirty="0"/>
              <a:t>Inglés General</a:t>
            </a:r>
          </a:p>
          <a:p>
            <a:r>
              <a:rPr lang="es-MX" dirty="0"/>
              <a:t>Dirigido a alumnos desde nivel </a:t>
            </a:r>
            <a:r>
              <a:rPr lang="es-MX" b="1" dirty="0" err="1"/>
              <a:t>Pre-básico</a:t>
            </a:r>
            <a:endParaRPr lang="es-MX" dirty="0"/>
          </a:p>
          <a:p>
            <a:r>
              <a:rPr lang="es-MX" b="1" dirty="0"/>
              <a:t>8 niveles</a:t>
            </a:r>
            <a:r>
              <a:rPr lang="es-MX" dirty="0"/>
              <a:t> disponibles</a:t>
            </a:r>
          </a:p>
          <a:p>
            <a:r>
              <a:rPr lang="es-MX" dirty="0"/>
              <a:t>Cada nivel incluye </a:t>
            </a:r>
            <a:r>
              <a:rPr lang="es-MX" b="1" dirty="0"/>
              <a:t>10 unidades</a:t>
            </a:r>
            <a:r>
              <a:rPr lang="es-MX" dirty="0"/>
              <a:t> de aproximadamente </a:t>
            </a:r>
            <a:r>
              <a:rPr lang="es-MX" b="1" dirty="0"/>
              <a:t>12 horas por unidad</a:t>
            </a:r>
            <a:br>
              <a:rPr lang="es-MX" dirty="0"/>
            </a:br>
            <a:r>
              <a:rPr lang="es-MX" dirty="0"/>
              <a:t>(incluye evaluaciones y retroalimentación)</a:t>
            </a:r>
          </a:p>
          <a:p>
            <a:r>
              <a:rPr lang="es-MX" dirty="0"/>
              <a:t>Uso de </a:t>
            </a:r>
            <a:r>
              <a:rPr lang="es-MX" b="1" dirty="0"/>
              <a:t>plataforma interactiva</a:t>
            </a:r>
            <a:endParaRPr lang="es-MX" dirty="0"/>
          </a:p>
          <a:p>
            <a:r>
              <a:rPr lang="es-MX" dirty="0"/>
              <a:t>Desarrollo integral de las </a:t>
            </a:r>
            <a:r>
              <a:rPr lang="es-MX" b="1" dirty="0"/>
              <a:t>4 habilidades</a:t>
            </a:r>
            <a:r>
              <a:rPr lang="es-MX" dirty="0"/>
              <a:t>: comprensión auditiva, lectura, escritura y expresión oral</a:t>
            </a:r>
          </a:p>
          <a:p>
            <a:r>
              <a:rPr lang="es-MX" b="1" dirty="0"/>
              <a:t>Costo aproximado por nivel</a:t>
            </a:r>
            <a:r>
              <a:rPr lang="es-MX" dirty="0"/>
              <a:t>: </a:t>
            </a:r>
            <a:r>
              <a:rPr lang="es-MX" b="1" dirty="0"/>
              <a:t>$1,950 MXN</a:t>
            </a:r>
            <a:endParaRPr lang="es-MX" dirty="0"/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15F241DA-E33D-2838-72C5-00D77406CD5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s-MX" b="1" dirty="0"/>
              <a:t>Inglés de Negocios</a:t>
            </a:r>
          </a:p>
          <a:p>
            <a:r>
              <a:rPr lang="es-MX" dirty="0"/>
              <a:t>A partir de nivel </a:t>
            </a:r>
            <a:r>
              <a:rPr lang="es-MX" b="1" dirty="0"/>
              <a:t>Elemental</a:t>
            </a:r>
            <a:endParaRPr lang="es-MX" dirty="0"/>
          </a:p>
          <a:p>
            <a:r>
              <a:rPr lang="es-MX" b="1" dirty="0"/>
              <a:t>5 niveles</a:t>
            </a:r>
            <a:r>
              <a:rPr lang="es-MX" dirty="0"/>
              <a:t> disponibles</a:t>
            </a:r>
          </a:p>
          <a:p>
            <a:r>
              <a:rPr lang="es-MX" dirty="0"/>
              <a:t>Cada nivel incluye </a:t>
            </a:r>
            <a:r>
              <a:rPr lang="es-MX" b="1" dirty="0"/>
              <a:t>12 unidades</a:t>
            </a:r>
            <a:r>
              <a:rPr lang="es-MX" dirty="0"/>
              <a:t> de aproximadamente </a:t>
            </a:r>
            <a:r>
              <a:rPr lang="es-MX" b="1" dirty="0"/>
              <a:t>15 horas por unidad</a:t>
            </a:r>
            <a:br>
              <a:rPr lang="es-MX" dirty="0"/>
            </a:br>
            <a:r>
              <a:rPr lang="es-MX" dirty="0"/>
              <a:t>(con evaluaciones periódicas y retroalimentación constante)</a:t>
            </a:r>
          </a:p>
          <a:p>
            <a:r>
              <a:rPr lang="es-MX" dirty="0"/>
              <a:t>Enfoque en herramientas lingüísticas para </a:t>
            </a:r>
            <a:r>
              <a:rPr lang="es-MX" b="1" dirty="0"/>
              <a:t>contextos laborales reales</a:t>
            </a:r>
            <a:endParaRPr lang="es-MX" dirty="0"/>
          </a:p>
          <a:p>
            <a:r>
              <a:rPr lang="es-MX" dirty="0"/>
              <a:t>Uso de </a:t>
            </a:r>
            <a:r>
              <a:rPr lang="es-MX" b="1" dirty="0"/>
              <a:t>plataforma interactiva</a:t>
            </a:r>
            <a:endParaRPr lang="es-MX" dirty="0"/>
          </a:p>
          <a:p>
            <a:r>
              <a:rPr lang="es-MX" b="1" dirty="0"/>
              <a:t>Costo aproximado por nivel</a:t>
            </a:r>
            <a:r>
              <a:rPr lang="es-MX" dirty="0"/>
              <a:t>: </a:t>
            </a:r>
            <a:r>
              <a:rPr lang="es-MX" b="1" dirty="0"/>
              <a:t>$1,990 MXN</a:t>
            </a:r>
            <a:endParaRPr lang="es-MX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49698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5ED77E-9440-0C45-D0D3-30777E824A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243BA498-7819-33AE-11AD-F67CC65F369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40000" contrast="-40000"/>
          </a:blip>
          <a:stretch>
            <a:fillRect/>
          </a:stretch>
        </p:blipFill>
        <p:spPr>
          <a:xfrm>
            <a:off x="3169685" y="-13599"/>
            <a:ext cx="5852629" cy="668871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48D0EC0A-9DDA-55E7-B133-52A94AF2A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77291"/>
          </a:xfrm>
        </p:spPr>
        <p:txBody>
          <a:bodyPr>
            <a:normAutofit fontScale="90000"/>
          </a:bodyPr>
          <a:lstStyle/>
          <a:p>
            <a:r>
              <a:rPr lang="es-MX" b="1" dirty="0"/>
              <a:t>Más Idiomas: Más Opciones para tu Empresa</a:t>
            </a:r>
            <a:endParaRPr lang="en-US" b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A5567DE-0D5D-89AD-A5E2-0177452287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42416"/>
            <a:ext cx="10515600" cy="563270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s-MX" dirty="0"/>
              <a:t>Además de inglés, ofrecemos capacitación en otros idiomas estratégicos para negocios globales:</a:t>
            </a:r>
          </a:p>
          <a:p>
            <a:pPr marL="0" indent="0">
              <a:buNone/>
            </a:pPr>
            <a:endParaRPr lang="es-MX" dirty="0"/>
          </a:p>
          <a:p>
            <a:r>
              <a:rPr lang="es-MX" dirty="0"/>
              <a:t>Japonés</a:t>
            </a:r>
          </a:p>
          <a:p>
            <a:r>
              <a:rPr lang="es-MX" dirty="0"/>
              <a:t>Italiano</a:t>
            </a:r>
          </a:p>
          <a:p>
            <a:r>
              <a:rPr lang="es-MX" dirty="0"/>
              <a:t>Francés</a:t>
            </a:r>
          </a:p>
          <a:p>
            <a:r>
              <a:rPr lang="es-MX" dirty="0"/>
              <a:t>Mandarín</a:t>
            </a:r>
          </a:p>
          <a:p>
            <a:r>
              <a:rPr lang="es-MX" dirty="0"/>
              <a:t>Español para extranjeros</a:t>
            </a:r>
          </a:p>
          <a:p>
            <a:r>
              <a:rPr lang="es-MX" dirty="0"/>
              <a:t>…y mas idiomas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b="1" dirty="0"/>
              <a:t>Diseñamos programas a la medida</a:t>
            </a:r>
            <a:r>
              <a:rPr lang="es-MX" dirty="0"/>
              <a:t> para ampliar las competencias lingüísticas de tu equipo en el idioma que tu empresa requiere.</a:t>
            </a:r>
          </a:p>
        </p:txBody>
      </p:sp>
    </p:spTree>
    <p:extLst>
      <p:ext uri="{BB962C8B-B14F-4D97-AF65-F5344CB8AC3E}">
        <p14:creationId xmlns:p14="http://schemas.microsoft.com/office/powerpoint/2010/main" val="10428484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710F91-D149-1D04-F51D-B8E24E9DCB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315E31A0-8383-447A-05A5-70CE95572B6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40000" contrast="-40000"/>
          </a:blip>
          <a:stretch>
            <a:fillRect/>
          </a:stretch>
        </p:blipFill>
        <p:spPr>
          <a:xfrm>
            <a:off x="3169685" y="-13599"/>
            <a:ext cx="5852629" cy="668871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0342ACC-FDAB-C0FB-7C52-41C7CA705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77291"/>
          </a:xfrm>
        </p:spPr>
        <p:txBody>
          <a:bodyPr>
            <a:normAutofit fontScale="90000"/>
          </a:bodyPr>
          <a:lstStyle/>
          <a:p>
            <a:r>
              <a:rPr lang="es-MX" b="1" dirty="0"/>
              <a:t>Algunos de Nuestros Clientes</a:t>
            </a:r>
            <a:endParaRPr lang="en-US" b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A86FBD8-C68A-722D-D13B-E7F452863E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42416"/>
            <a:ext cx="10515600" cy="563270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MX" dirty="0"/>
              <a:t>🏢 Spencer Stuart México</a:t>
            </a:r>
          </a:p>
          <a:p>
            <a:pPr marL="0" indent="0">
              <a:buNone/>
            </a:pPr>
            <a:r>
              <a:rPr lang="es-MX" dirty="0"/>
              <a:t>Executive </a:t>
            </a:r>
            <a:r>
              <a:rPr lang="es-MX" dirty="0" err="1"/>
              <a:t>Search</a:t>
            </a:r>
            <a:r>
              <a:rPr lang="es-MX" dirty="0"/>
              <a:t> &amp; </a:t>
            </a:r>
            <a:r>
              <a:rPr lang="es-MX" dirty="0" err="1"/>
              <a:t>Leadership</a:t>
            </a:r>
            <a:r>
              <a:rPr lang="es-MX" dirty="0"/>
              <a:t> </a:t>
            </a:r>
            <a:r>
              <a:rPr lang="es-MX" dirty="0" err="1"/>
              <a:t>Consulting</a:t>
            </a:r>
            <a:endParaRPr lang="es-MX" dirty="0"/>
          </a:p>
          <a:p>
            <a:pPr marL="0" indent="0">
              <a:buNone/>
            </a:pPr>
            <a:r>
              <a:rPr lang="es-MX" dirty="0"/>
              <a:t>Cursos grupales</a:t>
            </a:r>
          </a:p>
          <a:p>
            <a:pPr marL="0" indent="0">
              <a:buNone/>
            </a:pPr>
            <a:r>
              <a:rPr lang="es-MX" dirty="0"/>
              <a:t>Modalidad a distancia</a:t>
            </a:r>
          </a:p>
          <a:p>
            <a:pPr marL="0" indent="0">
              <a:buNone/>
            </a:pPr>
            <a:r>
              <a:rPr lang="es-MX" dirty="0"/>
              <a:t>Enfoque en Inglés de Negocios</a:t>
            </a:r>
          </a:p>
          <a:p>
            <a:pPr marL="0" indent="0">
              <a:buNone/>
            </a:pPr>
            <a:r>
              <a:rPr lang="es-MX" dirty="0"/>
              <a:t>Niveles intermedios y avanzados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/>
              <a:t>🏗️ </a:t>
            </a:r>
            <a:r>
              <a:rPr lang="es-MX" dirty="0" err="1"/>
              <a:t>Doka</a:t>
            </a:r>
            <a:r>
              <a:rPr lang="es-MX" dirty="0"/>
              <a:t> México – Expertos en Encofrados</a:t>
            </a:r>
          </a:p>
          <a:p>
            <a:pPr marL="0" indent="0">
              <a:buNone/>
            </a:pPr>
            <a:r>
              <a:rPr lang="es-MX" dirty="0"/>
              <a:t>Soluciones en construcción</a:t>
            </a:r>
          </a:p>
          <a:p>
            <a:pPr marL="0" indent="0">
              <a:buNone/>
            </a:pPr>
            <a:r>
              <a:rPr lang="es-MX" dirty="0"/>
              <a:t>Cursos grupales e individuales</a:t>
            </a:r>
          </a:p>
          <a:p>
            <a:pPr marL="0" indent="0">
              <a:buNone/>
            </a:pPr>
            <a:r>
              <a:rPr lang="es-MX" dirty="0"/>
              <a:t>Modalidad presencial y a distancia</a:t>
            </a:r>
          </a:p>
          <a:p>
            <a:pPr marL="0" indent="0">
              <a:buNone/>
            </a:pPr>
            <a:r>
              <a:rPr lang="es-MX" dirty="0"/>
              <a:t>Enfoque en Inglés general y de negocios</a:t>
            </a:r>
          </a:p>
          <a:p>
            <a:pPr marL="0" indent="0">
              <a:buNone/>
            </a:pPr>
            <a:r>
              <a:rPr lang="es-MX" dirty="0"/>
              <a:t>Niveles desde básico hasta avanzado</a:t>
            </a:r>
          </a:p>
        </p:txBody>
      </p:sp>
    </p:spTree>
    <p:extLst>
      <p:ext uri="{BB962C8B-B14F-4D97-AF65-F5344CB8AC3E}">
        <p14:creationId xmlns:p14="http://schemas.microsoft.com/office/powerpoint/2010/main" val="41286230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238BDE-1950-76A9-CDC9-6FD4EBBFA8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80B4D904-6245-C292-33DC-4C65765951BA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40000" contrast="-40000"/>
          </a:blip>
          <a:stretch>
            <a:fillRect/>
          </a:stretch>
        </p:blipFill>
        <p:spPr>
          <a:xfrm>
            <a:off x="3169685" y="-13599"/>
            <a:ext cx="5852629" cy="668871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3ACE538-DE98-DE08-E725-67590E11D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77291"/>
          </a:xfrm>
        </p:spPr>
        <p:txBody>
          <a:bodyPr>
            <a:normAutofit fontScale="90000"/>
          </a:bodyPr>
          <a:lstStyle/>
          <a:p>
            <a:r>
              <a:rPr lang="es-MX" b="1" dirty="0"/>
              <a:t>Más Clientes que Confían en Nosotros</a:t>
            </a:r>
            <a:endParaRPr lang="en-US" b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28CF97D-B6D2-FE60-3E98-0DB2516C83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42416"/>
            <a:ext cx="10515600" cy="563270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MX" dirty="0"/>
              <a:t>🎵 Capital Musical</a:t>
            </a:r>
          </a:p>
          <a:p>
            <a:pPr marL="0" indent="0">
              <a:buNone/>
            </a:pPr>
            <a:r>
              <a:rPr lang="es-MX" dirty="0"/>
              <a:t>Venta de instrumentos musicales y accesorios</a:t>
            </a:r>
          </a:p>
          <a:p>
            <a:pPr marL="0" indent="0">
              <a:buNone/>
            </a:pPr>
            <a:r>
              <a:rPr lang="es-MX" dirty="0"/>
              <a:t>Cursos individuales</a:t>
            </a:r>
          </a:p>
          <a:p>
            <a:pPr marL="0" indent="0">
              <a:buNone/>
            </a:pPr>
            <a:r>
              <a:rPr lang="es-MX" dirty="0"/>
              <a:t>Modalidad a distancia</a:t>
            </a:r>
          </a:p>
          <a:p>
            <a:pPr marL="0" indent="0">
              <a:buNone/>
            </a:pPr>
            <a:r>
              <a:rPr lang="es-MX" dirty="0"/>
              <a:t>Enfoque en Inglés general</a:t>
            </a:r>
          </a:p>
          <a:p>
            <a:pPr marL="0" indent="0">
              <a:buNone/>
            </a:pPr>
            <a:r>
              <a:rPr lang="es-MX" dirty="0"/>
              <a:t>Nivel básico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/>
              <a:t>⚖️ </a:t>
            </a:r>
            <a:r>
              <a:rPr lang="es-MX" dirty="0" err="1"/>
              <a:t>Trademark</a:t>
            </a:r>
            <a:r>
              <a:rPr lang="es-MX" dirty="0"/>
              <a:t> </a:t>
            </a:r>
            <a:r>
              <a:rPr lang="es-MX" dirty="0" err="1"/>
              <a:t>Lovers</a:t>
            </a:r>
            <a:endParaRPr lang="es-MX" dirty="0"/>
          </a:p>
          <a:p>
            <a:pPr marL="0" indent="0">
              <a:buNone/>
            </a:pPr>
            <a:r>
              <a:rPr lang="es-MX" dirty="0"/>
              <a:t>Especialistas en registro de marcas</a:t>
            </a:r>
          </a:p>
          <a:p>
            <a:pPr marL="0" indent="0">
              <a:buNone/>
            </a:pPr>
            <a:r>
              <a:rPr lang="es-MX" dirty="0"/>
              <a:t>Curso individual</a:t>
            </a:r>
          </a:p>
          <a:p>
            <a:pPr marL="0" indent="0">
              <a:buNone/>
            </a:pPr>
            <a:r>
              <a:rPr lang="es-MX" dirty="0"/>
              <a:t>Modalidad a distancia</a:t>
            </a:r>
          </a:p>
          <a:p>
            <a:pPr marL="0" indent="0">
              <a:buNone/>
            </a:pPr>
            <a:r>
              <a:rPr lang="es-MX" dirty="0"/>
              <a:t>Enfoque en Francés general</a:t>
            </a:r>
          </a:p>
          <a:p>
            <a:pPr marL="0" indent="0">
              <a:buNone/>
            </a:pPr>
            <a:r>
              <a:rPr lang="es-MX" dirty="0"/>
              <a:t>Nivel básico</a:t>
            </a:r>
          </a:p>
        </p:txBody>
      </p:sp>
    </p:spTree>
    <p:extLst>
      <p:ext uri="{BB962C8B-B14F-4D97-AF65-F5344CB8AC3E}">
        <p14:creationId xmlns:p14="http://schemas.microsoft.com/office/powerpoint/2010/main" val="40612909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624</Words>
  <Application>Microsoft Office PowerPoint</Application>
  <PresentationFormat>Panorámica</PresentationFormat>
  <Paragraphs>87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2" baseType="lpstr">
      <vt:lpstr>Aptos</vt:lpstr>
      <vt:lpstr>Aptos Display</vt:lpstr>
      <vt:lpstr>Arial</vt:lpstr>
      <vt:lpstr>Tema de Office</vt:lpstr>
      <vt:lpstr>  Capacitación a empresas</vt:lpstr>
      <vt:lpstr>Acerca de Más Idiomas</vt:lpstr>
      <vt:lpstr>Tipos de Cursos para Empresas</vt:lpstr>
      <vt:lpstr>Avance Académico y Reportes de Seguimiento</vt:lpstr>
      <vt:lpstr>Materiales Didácticos para Cursos en Empresas</vt:lpstr>
      <vt:lpstr>Más Idiomas: Más Opciones para tu Empresa</vt:lpstr>
      <vt:lpstr>Algunos de Nuestros Clientes</vt:lpstr>
      <vt:lpstr>Más Clientes que Confían en Nosotros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Jorge Arturo Reyes Vera</dc:creator>
  <cp:lastModifiedBy>Jorge Arturo Reyes Vera</cp:lastModifiedBy>
  <cp:revision>1</cp:revision>
  <dcterms:created xsi:type="dcterms:W3CDTF">2025-07-22T19:34:47Z</dcterms:created>
  <dcterms:modified xsi:type="dcterms:W3CDTF">2025-07-22T22:23:53Z</dcterms:modified>
</cp:coreProperties>
</file>